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8" r:id="rId3"/>
    <p:sldId id="259" r:id="rId4"/>
    <p:sldId id="260" r:id="rId5"/>
    <p:sldId id="261" r:id="rId6"/>
    <p:sldId id="262" r:id="rId7"/>
    <p:sldId id="267" r:id="rId8"/>
  </p:sldIdLst>
  <p:sldSz cx="12192000" cy="6858000"/>
  <p:notesSz cx="6858000" cy="12192000"/>
  <p:embeddedFontLst>
    <p:embeddedFont>
      <p:font typeface="MiSans" panose="020B0604020202020204" charset="-122"/>
      <p:regular r:id="rId10"/>
    </p:embeddedFont>
    <p:embeddedFont>
      <p:font typeface="Noto Sans SC" panose="020B0200000000000000" pitchFamily="34" charset="-128"/>
      <p:regular r:id="rId11"/>
      <p:bold r:id="rId1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53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AFA"/>
        </a:solidFill>
        <a:effectLst/>
      </p:bgPr>
    </p:bg>
    <p:spTree>
      <p:nvGrpSpPr>
        <p:cNvPr id="1" name=""/>
        <p:cNvGrpSpPr/>
        <p:nvPr/>
      </p:nvGrpSpPr>
      <p:grpSpPr>
        <a:xfrm>
          <a:off x="0" y="0"/>
          <a:ext cx="0" cy="0"/>
          <a:chOff x="0" y="0"/>
          <a:chExt cx="0" cy="0"/>
        </a:xfrm>
      </p:grpSpPr>
      <p:pic>
        <p:nvPicPr>
          <p:cNvPr id="2" name="Image 0" descr="https://kimi-img.moonshot.cn/pub/slides/slides_tmpl/image/25-09-08-13:42:53-d2v6pndnfo2stf9dk5og.jpeg"/>
          <p:cNvPicPr>
            <a:picLocks noChangeAspect="1"/>
          </p:cNvPicPr>
          <p:nvPr/>
        </p:nvPicPr>
        <p:blipFill>
          <a:blip r:embed="rId3"/>
          <a:srcRect l="53" t="63" r="42" b="206"/>
          <a:stretch/>
        </p:blipFill>
        <p:spPr>
          <a:xfrm>
            <a:off x="257810" y="978535"/>
            <a:ext cx="11252835" cy="1878330"/>
          </a:xfrm>
          <a:prstGeom prst="rect">
            <a:avLst/>
          </a:prstGeom>
        </p:spPr>
      </p:pic>
      <p:sp>
        <p:nvSpPr>
          <p:cNvPr id="3" name="Shape 0"/>
          <p:cNvSpPr/>
          <p:nvPr/>
        </p:nvSpPr>
        <p:spPr>
          <a:xfrm>
            <a:off x="11150600" y="-416560"/>
            <a:ext cx="1390650" cy="1390650"/>
          </a:xfrm>
          <a:prstGeom prst="ellipse">
            <a:avLst/>
          </a:prstGeom>
          <a:solidFill>
            <a:srgbClr val="3365D6"/>
          </a:solidFill>
          <a:ln/>
        </p:spPr>
      </p:sp>
      <p:sp>
        <p:nvSpPr>
          <p:cNvPr id="4" name="Text 1"/>
          <p:cNvSpPr/>
          <p:nvPr/>
        </p:nvSpPr>
        <p:spPr>
          <a:xfrm>
            <a:off x="11150600" y="-416560"/>
            <a:ext cx="1390650" cy="1390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9736455" y="4521835"/>
            <a:ext cx="3345815" cy="3345815"/>
          </a:xfrm>
          <a:prstGeom prst="ellipse">
            <a:avLst/>
          </a:prstGeom>
          <a:solidFill>
            <a:srgbClr val="3365D6"/>
          </a:solidFill>
          <a:ln/>
        </p:spPr>
      </p:sp>
      <p:sp>
        <p:nvSpPr>
          <p:cNvPr id="6" name="Text 3"/>
          <p:cNvSpPr/>
          <p:nvPr/>
        </p:nvSpPr>
        <p:spPr>
          <a:xfrm>
            <a:off x="9736455" y="4521835"/>
            <a:ext cx="3345815" cy="33458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214630" y="3065780"/>
            <a:ext cx="8595995" cy="2032635"/>
          </a:xfrm>
          <a:prstGeom prst="rect">
            <a:avLst/>
          </a:prstGeom>
          <a:noFill/>
          <a:ln/>
        </p:spPr>
        <p:txBody>
          <a:bodyPr wrap="square" lIns="91440" tIns="45720" rIns="91440" bIns="45720" rtlCol="0" anchor="ctr"/>
          <a:lstStyle/>
          <a:p>
            <a:pPr marL="0" indent="0" algn="l">
              <a:lnSpc>
                <a:spcPct val="100000"/>
              </a:lnSpc>
              <a:buNone/>
            </a:pPr>
            <a:r>
              <a:rPr lang="en-US" sz="4000" b="1" dirty="0" err="1">
                <a:solidFill>
                  <a:srgbClr val="3365D6"/>
                </a:solidFill>
                <a:latin typeface="MiSans" pitchFamily="34" charset="0"/>
                <a:ea typeface="MiSans" pitchFamily="34" charset="-122"/>
                <a:cs typeface="MiSans" pitchFamily="34" charset="-120"/>
              </a:rPr>
              <a:t>微光成炬：青少年与社会的双向奔赴</a:t>
            </a:r>
            <a:endParaRPr lang="en-US" sz="4000" b="1" dirty="0">
              <a:solidFill>
                <a:srgbClr val="3365D6"/>
              </a:solidFill>
              <a:latin typeface="MiSans" pitchFamily="34" charset="0"/>
              <a:ea typeface="MiSans" pitchFamily="34" charset="-122"/>
              <a:cs typeface="MiSans" pitchFamily="34" charset="-120"/>
            </a:endParaRPr>
          </a:p>
          <a:p>
            <a:r>
              <a:rPr lang="en-US" altLang="zh-CN" sz="4000" dirty="0"/>
              <a:t>Glimmer Becomes Flame: The Mutual Journey of Teenagers and Society</a:t>
            </a:r>
            <a:endParaRPr lang="en-US" sz="4000" dirty="0"/>
          </a:p>
        </p:txBody>
      </p:sp>
      <p:sp>
        <p:nvSpPr>
          <p:cNvPr id="8" name="Text 5"/>
          <p:cNvSpPr/>
          <p:nvPr/>
        </p:nvSpPr>
        <p:spPr>
          <a:xfrm>
            <a:off x="8277225" y="374650"/>
            <a:ext cx="3627755" cy="755015"/>
          </a:xfrm>
          <a:prstGeom prst="rect">
            <a:avLst/>
          </a:prstGeom>
          <a:noFill/>
          <a:ln/>
        </p:spPr>
        <p:txBody>
          <a:bodyPr wrap="square" lIns="91440" tIns="45720" rIns="91440" bIns="45720" rtlCol="0" anchor="ctr"/>
          <a:lstStyle/>
          <a:p>
            <a:pPr marL="0" indent="0" algn="l">
              <a:lnSpc>
                <a:spcPct val="100000"/>
              </a:lnSpc>
              <a:buNone/>
            </a:pPr>
            <a:r>
              <a:rPr lang="en-US" sz="3600" dirty="0">
                <a:solidFill>
                  <a:srgbClr val="3365D6"/>
                </a:solidFill>
                <a:latin typeface="MiSans" pitchFamily="34" charset="0"/>
                <a:ea typeface="MiSans" pitchFamily="34" charset="-122"/>
                <a:cs typeface="MiSans" pitchFamily="34" charset="-120"/>
              </a:rPr>
              <a:t>2025/08/05</a:t>
            </a:r>
            <a:endParaRPr lang="en-US" sz="1600" dirty="0"/>
          </a:p>
        </p:txBody>
      </p:sp>
      <p:sp>
        <p:nvSpPr>
          <p:cNvPr id="9" name="Shape 6"/>
          <p:cNvSpPr/>
          <p:nvPr/>
        </p:nvSpPr>
        <p:spPr>
          <a:xfrm>
            <a:off x="7856220" y="851535"/>
            <a:ext cx="284480" cy="87630"/>
          </a:xfrm>
          <a:prstGeom prst="rect">
            <a:avLst/>
          </a:prstGeom>
          <a:solidFill>
            <a:srgbClr val="3365D6"/>
          </a:solidFill>
          <a:ln/>
        </p:spPr>
      </p:sp>
      <p:sp>
        <p:nvSpPr>
          <p:cNvPr id="10" name="Text 7"/>
          <p:cNvSpPr/>
          <p:nvPr/>
        </p:nvSpPr>
        <p:spPr>
          <a:xfrm>
            <a:off x="7856220" y="851535"/>
            <a:ext cx="284480" cy="876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341630" y="5534660"/>
            <a:ext cx="2515235" cy="429260"/>
          </a:xfrm>
          <a:prstGeom prst="roundRect">
            <a:avLst>
              <a:gd name="adj" fmla="val 50000"/>
            </a:avLst>
          </a:prstGeom>
          <a:gradFill flip="none" rotWithShape="1">
            <a:gsLst>
              <a:gs pos="0">
                <a:srgbClr val="3365D6"/>
              </a:gs>
              <a:gs pos="100000">
                <a:srgbClr val="2A59B8"/>
              </a:gs>
            </a:gsLst>
            <a:lin ang="0" scaled="1"/>
          </a:gradFill>
          <a:ln/>
        </p:spPr>
      </p:sp>
      <p:sp>
        <p:nvSpPr>
          <p:cNvPr id="12" name="Text 9"/>
          <p:cNvSpPr/>
          <p:nvPr/>
        </p:nvSpPr>
        <p:spPr>
          <a:xfrm>
            <a:off x="341630" y="5534660"/>
            <a:ext cx="2515235" cy="4292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0"/>
          <p:cNvSpPr/>
          <p:nvPr/>
        </p:nvSpPr>
        <p:spPr>
          <a:xfrm>
            <a:off x="340995" y="5551170"/>
            <a:ext cx="2515870" cy="429895"/>
          </a:xfrm>
          <a:prstGeom prst="rect">
            <a:avLst/>
          </a:prstGeom>
          <a:noFill/>
          <a:ln/>
        </p:spPr>
        <p:txBody>
          <a:bodyPr wrap="square" lIns="91440" tIns="45720" rIns="91440" bIns="45720" rtlCol="0" anchor="t"/>
          <a:lstStyle/>
          <a:p>
            <a:pPr marL="0" indent="0" algn="ctr">
              <a:lnSpc>
                <a:spcPct val="100000"/>
              </a:lnSpc>
              <a:buNone/>
            </a:pPr>
            <a:r>
              <a:rPr lang="en-US" sz="2200" b="1" dirty="0" err="1">
                <a:solidFill>
                  <a:srgbClr val="FFFFFF"/>
                </a:solidFill>
                <a:latin typeface="MiSans" pitchFamily="34" charset="0"/>
                <a:ea typeface="MiSans" pitchFamily="34" charset="-122"/>
                <a:cs typeface="MiSans" pitchFamily="34" charset="-120"/>
              </a:rPr>
              <a:t>汇报人</a:t>
            </a:r>
            <a:r>
              <a:rPr lang="en-US" sz="2200" b="1" dirty="0">
                <a:solidFill>
                  <a:srgbClr val="FFFFFF"/>
                </a:solidFill>
                <a:latin typeface="MiSans" pitchFamily="34" charset="0"/>
                <a:ea typeface="MiSans" pitchFamily="34" charset="-122"/>
                <a:cs typeface="MiSans" pitchFamily="34" charset="-120"/>
              </a:rPr>
              <a:t>：</a:t>
            </a:r>
            <a:r>
              <a:rPr lang="zh-CN" altLang="en-US" sz="2200" b="1" dirty="0">
                <a:solidFill>
                  <a:srgbClr val="FFFFFF"/>
                </a:solidFill>
                <a:latin typeface="MiSans" pitchFamily="34" charset="0"/>
                <a:ea typeface="MiSans" pitchFamily="34" charset="-122"/>
                <a:cs typeface="MiSans" pitchFamily="34" charset="-120"/>
              </a:rPr>
              <a:t>曾繁烨</a:t>
            </a:r>
            <a:endParaRPr lang="en-US" sz="1600" dirty="0"/>
          </a:p>
        </p:txBody>
      </p:sp>
      <p:sp>
        <p:nvSpPr>
          <p:cNvPr id="14" name="Shape 11"/>
          <p:cNvSpPr/>
          <p:nvPr/>
        </p:nvSpPr>
        <p:spPr>
          <a:xfrm>
            <a:off x="257810" y="2896235"/>
            <a:ext cx="11252835" cy="0"/>
          </a:xfrm>
          <a:prstGeom prst="line">
            <a:avLst/>
          </a:prstGeom>
          <a:noFill/>
          <a:ln w="28575">
            <a:solidFill>
              <a:srgbClr val="1E386B"/>
            </a:solidFill>
            <a:prstDash val="solid"/>
            <a:headEnd type="none"/>
            <a:tailEnd type="none"/>
          </a:ln>
        </p:spPr>
      </p:sp>
      <p:pic>
        <p:nvPicPr>
          <p:cNvPr id="15" name="Image 1" descr="https://kimi-img.moonshot.cn/pub/slides/slides_tmpl/image/25-09-08-13:42:53-d2v6pndnfo2stf9dk5pg.png"/>
          <p:cNvPicPr>
            <a:picLocks noChangeAspect="1"/>
          </p:cNvPicPr>
          <p:nvPr/>
        </p:nvPicPr>
        <p:blipFill>
          <a:blip r:embed="rId4"/>
          <a:stretch>
            <a:fillRect/>
          </a:stretch>
        </p:blipFill>
        <p:spPr>
          <a:xfrm>
            <a:off x="9736455" y="2439035"/>
            <a:ext cx="914400" cy="9144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marL="0" indent="0" algn="ctr">
              <a:lnSpc>
                <a:spcPct val="100000"/>
              </a:lnSpc>
              <a:buNone/>
            </a:pPr>
            <a:r>
              <a:rPr lang="en-US" sz="9600" b="1" dirty="0">
                <a:solidFill>
                  <a:srgbClr val="DAE3F5"/>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marL="0" indent="0" algn="ctr">
              <a:lnSpc>
                <a:spcPct val="100000"/>
              </a:lnSpc>
              <a:buNone/>
            </a:pPr>
            <a:r>
              <a:rPr lang="en-US" sz="5400" dirty="0">
                <a:solidFill>
                  <a:srgbClr val="FFFFFF"/>
                </a:solidFill>
                <a:latin typeface="MiSans" pitchFamily="34" charset="0"/>
                <a:ea typeface="MiSans" pitchFamily="34" charset="-122"/>
                <a:cs typeface="MiSans" pitchFamily="34" charset="-120"/>
              </a:rPr>
              <a:t>短文呈现</a:t>
            </a:r>
            <a:endParaRPr lang="en-US" sz="1600" dirty="0"/>
          </a:p>
        </p:txBody>
      </p:sp>
      <p:pic>
        <p:nvPicPr>
          <p:cNvPr id="8" name="Image 0" descr="https://kimi-img.moonshot.cn/pub/slides/slides_tmpl/image/25-09-08-13:42:53-d2v6pndnfo2stf9dk5rg.png"/>
          <p:cNvPicPr>
            <a:picLocks noChangeAspect="1"/>
          </p:cNvPicPr>
          <p:nvPr/>
        </p:nvPicPr>
        <p:blipFill>
          <a:blip r:embed="rId4"/>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icPr>
            <a:picLocks noChangeAspect="1"/>
          </p:cNvPicPr>
          <p:nvPr/>
        </p:nvPicPr>
        <p:blipFill>
          <a:blip r:embed="rId4"/>
          <a:stretch>
            <a:fillRect/>
          </a:stretch>
        </p:blipFill>
        <p:spPr>
          <a:xfrm rot="10800000">
            <a:off x="4846955" y="2600325"/>
            <a:ext cx="579120" cy="65849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254000" y="9271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2844CB"/>
                </a:solidFill>
                <a:latin typeface="Noto Sans SC" pitchFamily="34" charset="0"/>
                <a:ea typeface="Noto Sans SC" pitchFamily="34" charset="-122"/>
                <a:cs typeface="Noto Sans SC" pitchFamily="34" charset="-120"/>
              </a:rPr>
              <a:t>The Power of a Smile</a:t>
            </a:r>
            <a:endParaRPr lang="en-US" sz="1600" dirty="0"/>
          </a:p>
        </p:txBody>
      </p:sp>
      <p:sp>
        <p:nvSpPr>
          <p:cNvPr id="7" name="Text 1"/>
          <p:cNvSpPr/>
          <p:nvPr/>
        </p:nvSpPr>
        <p:spPr>
          <a:xfrm>
            <a:off x="254000" y="1536700"/>
            <a:ext cx="12192000" cy="406400"/>
          </a:xfrm>
          <a:prstGeom prst="rect">
            <a:avLst/>
          </a:prstGeom>
          <a:noFill/>
          <a:ln/>
        </p:spPr>
        <p:txBody>
          <a:bodyPr wrap="square" lIns="0" tIns="0" rIns="0" bIns="0" rtlCol="0" anchor="ctr"/>
          <a:lstStyle/>
          <a:p>
            <a:pPr marL="0" indent="0">
              <a:lnSpc>
                <a:spcPct val="110000"/>
              </a:lnSpc>
              <a:buNone/>
            </a:pPr>
            <a:r>
              <a:rPr lang="en-US" sz="2400" dirty="0">
                <a:solidFill>
                  <a:srgbClr val="1C2D84"/>
                </a:solidFill>
                <a:latin typeface="Noto Sans SC" pitchFamily="34" charset="0"/>
                <a:ea typeface="Noto Sans SC" pitchFamily="34" charset="-122"/>
                <a:cs typeface="Noto Sans SC" pitchFamily="34" charset="-120"/>
              </a:rPr>
              <a:t>微笑的力量</a:t>
            </a:r>
            <a:endParaRPr lang="en-US" sz="1600" dirty="0"/>
          </a:p>
        </p:txBody>
      </p:sp>
      <p:sp>
        <p:nvSpPr>
          <p:cNvPr id="8" name="Shape 2"/>
          <p:cNvSpPr/>
          <p:nvPr/>
        </p:nvSpPr>
        <p:spPr>
          <a:xfrm>
            <a:off x="254000" y="2349341"/>
            <a:ext cx="5689600" cy="3581400"/>
          </a:xfrm>
          <a:custGeom>
            <a:avLst/>
            <a:gdLst/>
            <a:ahLst/>
            <a:cxnLst/>
            <a:rect l="l" t="t" r="r" b="b"/>
            <a:pathLst>
              <a:path w="5689600" h="3581400">
                <a:moveTo>
                  <a:pt x="152389" y="0"/>
                </a:moveTo>
                <a:lnTo>
                  <a:pt x="5537211" y="0"/>
                </a:lnTo>
                <a:cubicBezTo>
                  <a:pt x="5621317" y="0"/>
                  <a:pt x="5689600" y="68283"/>
                  <a:pt x="5689600" y="152389"/>
                </a:cubicBezTo>
                <a:lnTo>
                  <a:pt x="5689600" y="3429011"/>
                </a:lnTo>
                <a:cubicBezTo>
                  <a:pt x="5689600" y="3513173"/>
                  <a:pt x="5621373" y="3581400"/>
                  <a:pt x="5537211" y="3581400"/>
                </a:cubicBezTo>
                <a:lnTo>
                  <a:pt x="152389" y="3581400"/>
                </a:lnTo>
                <a:cubicBezTo>
                  <a:pt x="68283" y="3581400"/>
                  <a:pt x="0" y="3513117"/>
                  <a:pt x="0" y="3429011"/>
                </a:cubicBezTo>
                <a:lnTo>
                  <a:pt x="0" y="152389"/>
                </a:lnTo>
                <a:cubicBezTo>
                  <a:pt x="0" y="68283"/>
                  <a:pt x="68283" y="0"/>
                  <a:pt x="152389" y="0"/>
                </a:cubicBezTo>
                <a:close/>
              </a:path>
            </a:pathLst>
          </a:custGeom>
          <a:solidFill>
            <a:srgbClr val="2844CB">
              <a:alpha val="10196"/>
            </a:srgbClr>
          </a:solidFill>
          <a:ln/>
        </p:spPr>
      </p:sp>
      <p:sp>
        <p:nvSpPr>
          <p:cNvPr id="9" name="Text 3"/>
          <p:cNvSpPr/>
          <p:nvPr/>
        </p:nvSpPr>
        <p:spPr>
          <a:xfrm>
            <a:off x="558800" y="2654141"/>
            <a:ext cx="5080000" cy="2971800"/>
          </a:xfrm>
          <a:prstGeom prst="rect">
            <a:avLst/>
          </a:prstGeom>
          <a:noFill/>
          <a:ln/>
        </p:spPr>
        <p:txBody>
          <a:bodyPr wrap="square" lIns="0" tIns="0" rIns="0" bIns="0" rtlCol="0" anchor="ctr"/>
          <a:lstStyle/>
          <a:p>
            <a:pPr marL="0" indent="0">
              <a:lnSpc>
                <a:spcPct val="140000"/>
              </a:lnSpc>
              <a:buNone/>
            </a:pPr>
            <a:r>
              <a:rPr lang="en-US" sz="1600" dirty="0">
                <a:solidFill>
                  <a:srgbClr val="333333"/>
                </a:solidFill>
                <a:latin typeface="MiSans" pitchFamily="34" charset="0"/>
                <a:ea typeface="MiSans" pitchFamily="34" charset="-122"/>
                <a:cs typeface="MiSans" pitchFamily="34" charset="-120"/>
              </a:rPr>
              <a:t> One day, a boy got on a crowded bus. He noticed a stranger looking very tired. Without thinking, the boy stood up and offered his seat with a bright smile. That simple act of kindness made the stranger's day. Surprised and touched, the stranger smiled back, and that smile spread to others on the bus. Suddenly, the whole bus felt warmer. The boy learned that even small actions can create big waves of happiness. </a:t>
            </a:r>
            <a:endParaRPr lang="en-US" sz="1600" dirty="0"/>
          </a:p>
        </p:txBody>
      </p:sp>
      <p:sp>
        <p:nvSpPr>
          <p:cNvPr id="10" name="Shape 4"/>
          <p:cNvSpPr/>
          <p:nvPr/>
        </p:nvSpPr>
        <p:spPr>
          <a:xfrm>
            <a:off x="6248400" y="2349341"/>
            <a:ext cx="5689600" cy="3581400"/>
          </a:xfrm>
          <a:custGeom>
            <a:avLst/>
            <a:gdLst/>
            <a:ahLst/>
            <a:cxnLst/>
            <a:rect l="l" t="t" r="r" b="b"/>
            <a:pathLst>
              <a:path w="5689600" h="3581400">
                <a:moveTo>
                  <a:pt x="152389" y="0"/>
                </a:moveTo>
                <a:lnTo>
                  <a:pt x="5537211" y="0"/>
                </a:lnTo>
                <a:cubicBezTo>
                  <a:pt x="5621317" y="0"/>
                  <a:pt x="5689600" y="68283"/>
                  <a:pt x="5689600" y="152389"/>
                </a:cubicBezTo>
                <a:lnTo>
                  <a:pt x="5689600" y="3429011"/>
                </a:lnTo>
                <a:cubicBezTo>
                  <a:pt x="5689600" y="3513173"/>
                  <a:pt x="5621373" y="3581400"/>
                  <a:pt x="5537211" y="3581400"/>
                </a:cubicBezTo>
                <a:lnTo>
                  <a:pt x="152389" y="3581400"/>
                </a:lnTo>
                <a:cubicBezTo>
                  <a:pt x="68283" y="3581400"/>
                  <a:pt x="0" y="3513117"/>
                  <a:pt x="0" y="3429011"/>
                </a:cubicBezTo>
                <a:lnTo>
                  <a:pt x="0" y="152389"/>
                </a:lnTo>
                <a:cubicBezTo>
                  <a:pt x="0" y="68283"/>
                  <a:pt x="68283" y="0"/>
                  <a:pt x="152389" y="0"/>
                </a:cubicBezTo>
                <a:close/>
              </a:path>
            </a:pathLst>
          </a:custGeom>
          <a:solidFill>
            <a:srgbClr val="1C2D84">
              <a:alpha val="10196"/>
            </a:srgbClr>
          </a:solidFill>
          <a:ln/>
        </p:spPr>
      </p:sp>
      <p:sp>
        <p:nvSpPr>
          <p:cNvPr id="11" name="Text 5"/>
          <p:cNvSpPr/>
          <p:nvPr/>
        </p:nvSpPr>
        <p:spPr>
          <a:xfrm>
            <a:off x="6553200" y="3149441"/>
            <a:ext cx="5080000" cy="1981200"/>
          </a:xfrm>
          <a:prstGeom prst="rect">
            <a:avLst/>
          </a:prstGeom>
          <a:noFill/>
          <a:ln/>
        </p:spPr>
        <p:txBody>
          <a:bodyPr wrap="square" lIns="0" tIns="0" rIns="0" bIns="0" rtlCol="0" anchor="ctr"/>
          <a:lstStyle/>
          <a:p>
            <a:pPr marL="0" indent="0">
              <a:lnSpc>
                <a:spcPct val="140000"/>
              </a:lnSpc>
              <a:buNone/>
            </a:pPr>
            <a:r>
              <a:rPr lang="en-US" sz="1600" dirty="0">
                <a:solidFill>
                  <a:srgbClr val="333333"/>
                </a:solidFill>
                <a:latin typeface="MiSans" pitchFamily="34" charset="0"/>
                <a:ea typeface="MiSans" pitchFamily="34" charset="-122"/>
                <a:cs typeface="MiSans" pitchFamily="34" charset="-120"/>
              </a:rPr>
              <a:t> 一天，一个男孩上了一辆拥挤的公交车。他注意到一个陌生人看起来非常疲惫。男孩毫不犹豫地站起来，带着灿烂的笑容让了座。这个简单的善举让陌生人的一天都明亮起来。陌生人又惊又喜，也回以微笑，这个微笑又传递给了车上的其他人。突然间，整辆公交车都充满了暖意。男孩明白了，即使是微小的行动也能产生巨大的幸福涟漪。 </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marL="0" indent="0" algn="ctr">
              <a:lnSpc>
                <a:spcPct val="100000"/>
              </a:lnSpc>
              <a:buNone/>
            </a:pPr>
            <a:r>
              <a:rPr lang="en-US" sz="9600" b="1" dirty="0">
                <a:solidFill>
                  <a:srgbClr val="DAE3F5"/>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marL="0" indent="0" algn="ctr">
              <a:lnSpc>
                <a:spcPct val="100000"/>
              </a:lnSpc>
              <a:buNone/>
            </a:pPr>
            <a:r>
              <a:rPr lang="en-US" sz="5400" dirty="0">
                <a:solidFill>
                  <a:srgbClr val="FFFFFF"/>
                </a:solidFill>
                <a:latin typeface="MiSans" pitchFamily="34" charset="0"/>
                <a:ea typeface="MiSans" pitchFamily="34" charset="-122"/>
                <a:cs typeface="MiSans" pitchFamily="34" charset="-120"/>
              </a:rPr>
              <a:t>选择题互动</a:t>
            </a:r>
            <a:endParaRPr lang="en-US" sz="1600" dirty="0"/>
          </a:p>
        </p:txBody>
      </p:sp>
      <p:pic>
        <p:nvPicPr>
          <p:cNvPr id="8" name="Image 0" descr="https://kimi-img.moonshot.cn/pub/slides/slides_tmpl/image/25-09-08-13:42:53-d2v6pndnfo2stf9dk5rg.png"/>
          <p:cNvPicPr>
            <a:picLocks noChangeAspect="1"/>
          </p:cNvPicPr>
          <p:nvPr/>
        </p:nvPicPr>
        <p:blipFill>
          <a:blip r:embed="rId4"/>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icPr>
            <a:picLocks noChangeAspect="1"/>
          </p:cNvPicPr>
          <p:nvPr/>
        </p:nvPicPr>
        <p:blipFill>
          <a:blip r:embed="rId4"/>
          <a:stretch>
            <a:fillRect/>
          </a:stretch>
        </p:blipFill>
        <p:spPr>
          <a:xfrm rot="10800000">
            <a:off x="4846955" y="2600325"/>
            <a:ext cx="579120" cy="65849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0" y="1300480"/>
            <a:ext cx="12192000" cy="457200"/>
          </a:xfrm>
          <a:prstGeom prst="rect">
            <a:avLst/>
          </a:prstGeom>
          <a:noFill/>
          <a:ln/>
        </p:spPr>
        <p:txBody>
          <a:bodyPr wrap="square" lIns="0" tIns="0" rIns="0" bIns="0" rtlCol="0" anchor="ctr"/>
          <a:lstStyle/>
          <a:p>
            <a:pPr marL="0" indent="0" algn="ctr">
              <a:lnSpc>
                <a:spcPct val="100000"/>
              </a:lnSpc>
              <a:buNone/>
            </a:pPr>
            <a:r>
              <a:rPr lang="en-US" sz="3000" dirty="0">
                <a:solidFill>
                  <a:srgbClr val="2844CB"/>
                </a:solidFill>
                <a:latin typeface="Noto Sans SC" pitchFamily="34" charset="0"/>
                <a:ea typeface="Noto Sans SC" pitchFamily="34" charset="-122"/>
                <a:cs typeface="Noto Sans SC" pitchFamily="34" charset="-120"/>
              </a:rPr>
              <a:t>Question 1: 情节理解</a:t>
            </a:r>
            <a:endParaRPr lang="en-US" sz="1600" dirty="0"/>
          </a:p>
        </p:txBody>
      </p:sp>
      <p:sp>
        <p:nvSpPr>
          <p:cNvPr id="7" name="Text 1"/>
          <p:cNvSpPr/>
          <p:nvPr/>
        </p:nvSpPr>
        <p:spPr>
          <a:xfrm>
            <a:off x="0" y="1808480"/>
            <a:ext cx="12192000" cy="355600"/>
          </a:xfrm>
          <a:prstGeom prst="rect">
            <a:avLst/>
          </a:prstGeom>
          <a:noFill/>
          <a:ln/>
        </p:spPr>
        <p:txBody>
          <a:bodyPr wrap="square" lIns="0" tIns="0" rIns="0" bIns="0" rtlCol="0" anchor="ctr"/>
          <a:lstStyle/>
          <a:p>
            <a:pPr marL="0" indent="0" algn="ctr">
              <a:lnSpc>
                <a:spcPct val="130000"/>
              </a:lnSpc>
              <a:buNone/>
            </a:pPr>
            <a:r>
              <a:rPr lang="en-US" sz="1800" dirty="0">
                <a:solidFill>
                  <a:srgbClr val="1C2D84"/>
                </a:solidFill>
                <a:latin typeface="MiSans" pitchFamily="34" charset="0"/>
                <a:ea typeface="MiSans" pitchFamily="34" charset="-122"/>
                <a:cs typeface="MiSans" pitchFamily="34" charset="-120"/>
              </a:rPr>
              <a:t>Understanding the Details</a:t>
            </a:r>
            <a:endParaRPr lang="en-US" sz="1600" dirty="0"/>
          </a:p>
        </p:txBody>
      </p:sp>
      <p:sp>
        <p:nvSpPr>
          <p:cNvPr id="8" name="Shape 2"/>
          <p:cNvSpPr/>
          <p:nvPr/>
        </p:nvSpPr>
        <p:spPr>
          <a:xfrm>
            <a:off x="254000" y="2570480"/>
            <a:ext cx="9753600" cy="2984500"/>
          </a:xfrm>
          <a:custGeom>
            <a:avLst/>
            <a:gdLst/>
            <a:ahLst/>
            <a:cxnLst/>
            <a:rect l="l" t="t" r="r" b="b"/>
            <a:pathLst>
              <a:path w="9753600" h="2984500">
                <a:moveTo>
                  <a:pt x="152389" y="0"/>
                </a:moveTo>
                <a:lnTo>
                  <a:pt x="9601211" y="0"/>
                </a:lnTo>
                <a:cubicBezTo>
                  <a:pt x="9685317" y="0"/>
                  <a:pt x="9753600" y="68283"/>
                  <a:pt x="9753600" y="152389"/>
                </a:cubicBezTo>
                <a:lnTo>
                  <a:pt x="9753600" y="2832111"/>
                </a:lnTo>
                <a:cubicBezTo>
                  <a:pt x="9753600" y="2916273"/>
                  <a:pt x="9685373" y="2984500"/>
                  <a:pt x="9601211" y="2984500"/>
                </a:cubicBezTo>
                <a:lnTo>
                  <a:pt x="152389" y="2984500"/>
                </a:lnTo>
                <a:cubicBezTo>
                  <a:pt x="68283" y="2984500"/>
                  <a:pt x="0" y="2916217"/>
                  <a:pt x="0" y="2832111"/>
                </a:cubicBezTo>
                <a:lnTo>
                  <a:pt x="0" y="152389"/>
                </a:lnTo>
                <a:cubicBezTo>
                  <a:pt x="0" y="68283"/>
                  <a:pt x="68283" y="0"/>
                  <a:pt x="152389" y="0"/>
                </a:cubicBezTo>
                <a:close/>
              </a:path>
            </a:pathLst>
          </a:custGeom>
          <a:solidFill>
            <a:srgbClr val="2844CB">
              <a:alpha val="5098"/>
            </a:srgbClr>
          </a:solidFill>
          <a:ln/>
          <a:effectLst>
            <a:outerShdw blurRad="76200" dist="50800" dir="5400000" algn="bl" rotWithShape="0">
              <a:srgbClr val="000000">
                <a:alpha val="10196"/>
              </a:srgbClr>
            </a:outerShdw>
          </a:effectLst>
        </p:spPr>
      </p:sp>
      <p:sp>
        <p:nvSpPr>
          <p:cNvPr id="9" name="Text 3"/>
          <p:cNvSpPr/>
          <p:nvPr/>
        </p:nvSpPr>
        <p:spPr>
          <a:xfrm>
            <a:off x="558800" y="2875280"/>
            <a:ext cx="9652000" cy="355600"/>
          </a:xfrm>
          <a:prstGeom prst="rect">
            <a:avLst/>
          </a:prstGeom>
          <a:noFill/>
          <a:ln/>
        </p:spPr>
        <p:txBody>
          <a:bodyPr wrap="square" lIns="0" tIns="0" rIns="0" bIns="0" rtlCol="0" anchor="ctr"/>
          <a:lstStyle/>
          <a:p>
            <a:pPr marL="0" indent="0">
              <a:lnSpc>
                <a:spcPct val="120000"/>
              </a:lnSpc>
              <a:buNone/>
            </a:pPr>
            <a:r>
              <a:rPr lang="en-US" sz="2000" dirty="0">
                <a:solidFill>
                  <a:srgbClr val="333333"/>
                </a:solidFill>
                <a:latin typeface="Noto Sans SC" pitchFamily="34" charset="0"/>
                <a:ea typeface="Noto Sans SC" pitchFamily="34" charset="-122"/>
                <a:cs typeface="Noto Sans SC" pitchFamily="34" charset="-120"/>
              </a:rPr>
              <a:t>Why did the boy give up his seat?</a:t>
            </a:r>
            <a:endParaRPr lang="en-US" sz="1600" dirty="0"/>
          </a:p>
        </p:txBody>
      </p:sp>
      <p:sp>
        <p:nvSpPr>
          <p:cNvPr id="10" name="Text 4"/>
          <p:cNvSpPr/>
          <p:nvPr/>
        </p:nvSpPr>
        <p:spPr>
          <a:xfrm>
            <a:off x="558800" y="3230880"/>
            <a:ext cx="9652000" cy="355600"/>
          </a:xfrm>
          <a:prstGeom prst="rect">
            <a:avLst/>
          </a:prstGeom>
          <a:noFill/>
          <a:ln/>
        </p:spPr>
        <p:txBody>
          <a:bodyPr wrap="square" lIns="0" tIns="0" rIns="0" bIns="0" rtlCol="0" anchor="ctr"/>
          <a:lstStyle/>
          <a:p>
            <a:pPr marL="0" indent="0">
              <a:lnSpc>
                <a:spcPct val="130000"/>
              </a:lnSpc>
              <a:buNone/>
            </a:pPr>
            <a:r>
              <a:rPr lang="en-US" sz="1800" dirty="0">
                <a:solidFill>
                  <a:srgbClr val="1C2D84"/>
                </a:solidFill>
                <a:latin typeface="MiSans" pitchFamily="34" charset="0"/>
                <a:ea typeface="MiSans" pitchFamily="34" charset="-122"/>
                <a:cs typeface="MiSans" pitchFamily="34" charset="-120"/>
              </a:rPr>
              <a:t>男孩为什么让座？</a:t>
            </a:r>
            <a:endParaRPr lang="en-US" sz="1600" dirty="0"/>
          </a:p>
        </p:txBody>
      </p:sp>
      <p:sp>
        <p:nvSpPr>
          <p:cNvPr id="11" name="Text 5"/>
          <p:cNvSpPr/>
          <p:nvPr/>
        </p:nvSpPr>
        <p:spPr>
          <a:xfrm>
            <a:off x="660400" y="3992880"/>
            <a:ext cx="7747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A.</a:t>
            </a:r>
            <a:endParaRPr lang="en-US" sz="1600" dirty="0"/>
          </a:p>
        </p:txBody>
      </p:sp>
      <p:sp>
        <p:nvSpPr>
          <p:cNvPr id="12" name="Text 6"/>
          <p:cNvSpPr/>
          <p:nvPr/>
        </p:nvSpPr>
        <p:spPr>
          <a:xfrm>
            <a:off x="1076484" y="3992880"/>
            <a:ext cx="24892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knew the man.</a:t>
            </a:r>
            <a:endParaRPr lang="en-US" sz="1600" dirty="0"/>
          </a:p>
        </p:txBody>
      </p:sp>
      <p:sp>
        <p:nvSpPr>
          <p:cNvPr id="13" name="Text 7"/>
          <p:cNvSpPr/>
          <p:nvPr/>
        </p:nvSpPr>
        <p:spPr>
          <a:xfrm>
            <a:off x="5435600" y="399288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B.</a:t>
            </a:r>
            <a:endParaRPr lang="en-US" sz="1600" dirty="0"/>
          </a:p>
        </p:txBody>
      </p:sp>
      <p:sp>
        <p:nvSpPr>
          <p:cNvPr id="14" name="Text 8"/>
          <p:cNvSpPr/>
          <p:nvPr/>
        </p:nvSpPr>
        <p:spPr>
          <a:xfrm>
            <a:off x="5834221" y="3992880"/>
            <a:ext cx="32512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wanted to be praised.</a:t>
            </a:r>
            <a:endParaRPr lang="en-US" sz="1600" dirty="0"/>
          </a:p>
        </p:txBody>
      </p:sp>
      <p:sp>
        <p:nvSpPr>
          <p:cNvPr id="15" name="Shape 9"/>
          <p:cNvSpPr/>
          <p:nvPr/>
        </p:nvSpPr>
        <p:spPr>
          <a:xfrm>
            <a:off x="558800" y="4653280"/>
            <a:ext cx="4330700" cy="558800"/>
          </a:xfrm>
          <a:custGeom>
            <a:avLst/>
            <a:gdLst/>
            <a:ahLst/>
            <a:cxnLst/>
            <a:rect l="l" t="t" r="r" b="b"/>
            <a:pathLst>
              <a:path w="4330700" h="558800">
                <a:moveTo>
                  <a:pt x="76198" y="0"/>
                </a:moveTo>
                <a:lnTo>
                  <a:pt x="4254502" y="0"/>
                </a:lnTo>
                <a:cubicBezTo>
                  <a:pt x="4296585" y="0"/>
                  <a:pt x="4330700" y="34115"/>
                  <a:pt x="4330700" y="76198"/>
                </a:cubicBezTo>
                <a:lnTo>
                  <a:pt x="4330700" y="482602"/>
                </a:lnTo>
                <a:cubicBezTo>
                  <a:pt x="4330700" y="524685"/>
                  <a:pt x="4296585" y="558800"/>
                  <a:pt x="4254502" y="558800"/>
                </a:cubicBezTo>
                <a:lnTo>
                  <a:pt x="76198" y="558800"/>
                </a:lnTo>
                <a:cubicBezTo>
                  <a:pt x="34143" y="558800"/>
                  <a:pt x="0" y="524657"/>
                  <a:pt x="0" y="482602"/>
                </a:cubicBezTo>
                <a:lnTo>
                  <a:pt x="0" y="76198"/>
                </a:lnTo>
                <a:cubicBezTo>
                  <a:pt x="0" y="34143"/>
                  <a:pt x="34143" y="0"/>
                  <a:pt x="76198" y="0"/>
                </a:cubicBezTo>
                <a:close/>
              </a:path>
            </a:pathLst>
          </a:custGeom>
          <a:solidFill>
            <a:srgbClr val="00CCFF">
              <a:alpha val="20000"/>
            </a:srgbClr>
          </a:solidFill>
          <a:ln w="20320">
            <a:solidFill>
              <a:srgbClr val="00CCFF"/>
            </a:solidFill>
            <a:prstDash val="solid"/>
          </a:ln>
        </p:spPr>
      </p:sp>
      <p:sp>
        <p:nvSpPr>
          <p:cNvPr id="16" name="Text 10"/>
          <p:cNvSpPr/>
          <p:nvPr/>
        </p:nvSpPr>
        <p:spPr>
          <a:xfrm>
            <a:off x="680720" y="477520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C.</a:t>
            </a:r>
            <a:endParaRPr lang="en-US" sz="1600" dirty="0"/>
          </a:p>
        </p:txBody>
      </p:sp>
      <p:sp>
        <p:nvSpPr>
          <p:cNvPr id="17" name="Text 11"/>
          <p:cNvSpPr/>
          <p:nvPr/>
        </p:nvSpPr>
        <p:spPr>
          <a:xfrm>
            <a:off x="1076801" y="4775200"/>
            <a:ext cx="35433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saw the man was tired.</a:t>
            </a:r>
            <a:endParaRPr lang="en-US" sz="1600" dirty="0"/>
          </a:p>
        </p:txBody>
      </p:sp>
      <p:sp>
        <p:nvSpPr>
          <p:cNvPr id="18" name="Text 12"/>
          <p:cNvSpPr/>
          <p:nvPr/>
        </p:nvSpPr>
        <p:spPr>
          <a:xfrm>
            <a:off x="5435600" y="4775200"/>
            <a:ext cx="7874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D.</a:t>
            </a:r>
            <a:endParaRPr lang="en-US" sz="1600" dirty="0"/>
          </a:p>
        </p:txBody>
      </p:sp>
      <p:sp>
        <p:nvSpPr>
          <p:cNvPr id="19" name="Text 13"/>
          <p:cNvSpPr/>
          <p:nvPr/>
        </p:nvSpPr>
        <p:spPr>
          <a:xfrm>
            <a:off x="5861685" y="4775200"/>
            <a:ext cx="31496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The driver asked him to.</a:t>
            </a:r>
            <a:endParaRPr 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0" y="411480"/>
            <a:ext cx="12192000" cy="457200"/>
          </a:xfrm>
          <a:prstGeom prst="rect">
            <a:avLst/>
          </a:prstGeom>
          <a:noFill/>
          <a:ln/>
        </p:spPr>
        <p:txBody>
          <a:bodyPr wrap="square" lIns="0" tIns="0" rIns="0" bIns="0" rtlCol="0" anchor="ctr"/>
          <a:lstStyle/>
          <a:p>
            <a:pPr marL="0" indent="0" algn="ctr">
              <a:lnSpc>
                <a:spcPct val="100000"/>
              </a:lnSpc>
              <a:buNone/>
            </a:pPr>
            <a:r>
              <a:rPr lang="en-US" sz="3000" dirty="0">
                <a:solidFill>
                  <a:srgbClr val="2844CB"/>
                </a:solidFill>
                <a:latin typeface="Noto Sans SC" pitchFamily="34" charset="0"/>
                <a:ea typeface="Noto Sans SC" pitchFamily="34" charset="-122"/>
                <a:cs typeface="Noto Sans SC" pitchFamily="34" charset="-120"/>
              </a:rPr>
              <a:t>Question 2: 主旨升华</a:t>
            </a:r>
            <a:endParaRPr lang="en-US" sz="1600" dirty="0"/>
          </a:p>
        </p:txBody>
      </p:sp>
      <p:sp>
        <p:nvSpPr>
          <p:cNvPr id="7" name="Text 1"/>
          <p:cNvSpPr/>
          <p:nvPr/>
        </p:nvSpPr>
        <p:spPr>
          <a:xfrm>
            <a:off x="0" y="919480"/>
            <a:ext cx="12192000" cy="355600"/>
          </a:xfrm>
          <a:prstGeom prst="rect">
            <a:avLst/>
          </a:prstGeom>
          <a:noFill/>
          <a:ln/>
        </p:spPr>
        <p:txBody>
          <a:bodyPr wrap="square" lIns="0" tIns="0" rIns="0" bIns="0" rtlCol="0" anchor="ctr"/>
          <a:lstStyle/>
          <a:p>
            <a:pPr marL="0" indent="0" algn="ctr">
              <a:lnSpc>
                <a:spcPct val="130000"/>
              </a:lnSpc>
              <a:buNone/>
            </a:pPr>
            <a:r>
              <a:rPr lang="en-US" sz="1800" dirty="0">
                <a:solidFill>
                  <a:srgbClr val="1C2D84"/>
                </a:solidFill>
                <a:latin typeface="MiSans" pitchFamily="34" charset="0"/>
                <a:ea typeface="MiSans" pitchFamily="34" charset="-122"/>
                <a:cs typeface="MiSans" pitchFamily="34" charset="-120"/>
              </a:rPr>
              <a:t>Grasping the Main Idea</a:t>
            </a:r>
            <a:endParaRPr lang="en-US" sz="1600" dirty="0"/>
          </a:p>
        </p:txBody>
      </p:sp>
      <p:sp>
        <p:nvSpPr>
          <p:cNvPr id="8" name="Shape 2"/>
          <p:cNvSpPr/>
          <p:nvPr/>
        </p:nvSpPr>
        <p:spPr>
          <a:xfrm>
            <a:off x="254000" y="1681480"/>
            <a:ext cx="9753600" cy="4762500"/>
          </a:xfrm>
          <a:custGeom>
            <a:avLst/>
            <a:gdLst/>
            <a:ahLst/>
            <a:cxnLst/>
            <a:rect l="l" t="t" r="r" b="b"/>
            <a:pathLst>
              <a:path w="9753600" h="4762500">
                <a:moveTo>
                  <a:pt x="152400" y="0"/>
                </a:moveTo>
                <a:lnTo>
                  <a:pt x="9601200" y="0"/>
                </a:lnTo>
                <a:cubicBezTo>
                  <a:pt x="9685312" y="0"/>
                  <a:pt x="9753600" y="68288"/>
                  <a:pt x="9753600" y="152400"/>
                </a:cubicBezTo>
                <a:lnTo>
                  <a:pt x="9753600" y="4610100"/>
                </a:lnTo>
                <a:cubicBezTo>
                  <a:pt x="9753600" y="4694212"/>
                  <a:pt x="9685312" y="4762500"/>
                  <a:pt x="9601200" y="4762500"/>
                </a:cubicBezTo>
                <a:lnTo>
                  <a:pt x="152400" y="4762500"/>
                </a:lnTo>
                <a:cubicBezTo>
                  <a:pt x="68288" y="4762500"/>
                  <a:pt x="0" y="4694212"/>
                  <a:pt x="0" y="4610100"/>
                </a:cubicBezTo>
                <a:lnTo>
                  <a:pt x="0" y="152400"/>
                </a:lnTo>
                <a:cubicBezTo>
                  <a:pt x="0" y="68288"/>
                  <a:pt x="68288" y="0"/>
                  <a:pt x="152400" y="0"/>
                </a:cubicBezTo>
                <a:close/>
              </a:path>
            </a:pathLst>
          </a:custGeom>
          <a:solidFill>
            <a:srgbClr val="2844CB">
              <a:alpha val="5098"/>
            </a:srgbClr>
          </a:solidFill>
          <a:ln/>
          <a:effectLst>
            <a:outerShdw blurRad="76200" dist="50800" dir="5400000" algn="bl" rotWithShape="0">
              <a:srgbClr val="000000">
                <a:alpha val="10196"/>
              </a:srgbClr>
            </a:outerShdw>
          </a:effectLst>
        </p:spPr>
      </p:sp>
      <p:sp>
        <p:nvSpPr>
          <p:cNvPr id="9" name="Text 3"/>
          <p:cNvSpPr/>
          <p:nvPr/>
        </p:nvSpPr>
        <p:spPr>
          <a:xfrm>
            <a:off x="558800" y="1986280"/>
            <a:ext cx="9652000" cy="355600"/>
          </a:xfrm>
          <a:prstGeom prst="rect">
            <a:avLst/>
          </a:prstGeom>
          <a:noFill/>
          <a:ln/>
        </p:spPr>
        <p:txBody>
          <a:bodyPr wrap="square" lIns="0" tIns="0" rIns="0" bIns="0" rtlCol="0" anchor="ctr"/>
          <a:lstStyle/>
          <a:p>
            <a:pPr marL="0" indent="0">
              <a:lnSpc>
                <a:spcPct val="120000"/>
              </a:lnSpc>
              <a:buNone/>
            </a:pPr>
            <a:r>
              <a:rPr lang="en-US" sz="2000" dirty="0">
                <a:solidFill>
                  <a:srgbClr val="333333"/>
                </a:solidFill>
                <a:latin typeface="Noto Sans SC" pitchFamily="34" charset="0"/>
                <a:ea typeface="Noto Sans SC" pitchFamily="34" charset="-122"/>
                <a:cs typeface="Noto Sans SC" pitchFamily="34" charset="-120"/>
              </a:rPr>
              <a:t>What does the story mainly tell us?</a:t>
            </a:r>
            <a:endParaRPr lang="en-US" sz="1600" dirty="0"/>
          </a:p>
        </p:txBody>
      </p:sp>
      <p:sp>
        <p:nvSpPr>
          <p:cNvPr id="10" name="Text 4"/>
          <p:cNvSpPr/>
          <p:nvPr/>
        </p:nvSpPr>
        <p:spPr>
          <a:xfrm>
            <a:off x="558800" y="2341880"/>
            <a:ext cx="9652000" cy="355600"/>
          </a:xfrm>
          <a:prstGeom prst="rect">
            <a:avLst/>
          </a:prstGeom>
          <a:noFill/>
          <a:ln/>
        </p:spPr>
        <p:txBody>
          <a:bodyPr wrap="square" lIns="0" tIns="0" rIns="0" bIns="0" rtlCol="0" anchor="ctr"/>
          <a:lstStyle/>
          <a:p>
            <a:pPr marL="0" indent="0">
              <a:lnSpc>
                <a:spcPct val="130000"/>
              </a:lnSpc>
              <a:buNone/>
            </a:pPr>
            <a:r>
              <a:rPr lang="en-US" sz="1800" dirty="0">
                <a:solidFill>
                  <a:srgbClr val="1C2D84"/>
                </a:solidFill>
                <a:latin typeface="MiSans" pitchFamily="34" charset="0"/>
                <a:ea typeface="MiSans" pitchFamily="34" charset="-122"/>
                <a:cs typeface="MiSans" pitchFamily="34" charset="-120"/>
              </a:rPr>
              <a:t>这个故事主要告诉我们什么？</a:t>
            </a:r>
            <a:endParaRPr lang="en-US" sz="1600" dirty="0"/>
          </a:p>
        </p:txBody>
      </p:sp>
      <p:sp>
        <p:nvSpPr>
          <p:cNvPr id="11" name="Shape 5"/>
          <p:cNvSpPr/>
          <p:nvPr/>
        </p:nvSpPr>
        <p:spPr>
          <a:xfrm>
            <a:off x="558800" y="3002280"/>
            <a:ext cx="9105900" cy="660400"/>
          </a:xfrm>
          <a:custGeom>
            <a:avLst/>
            <a:gdLst/>
            <a:ahLst/>
            <a:cxnLst/>
            <a:rect l="l" t="t" r="r" b="b"/>
            <a:pathLst>
              <a:path w="9105900" h="660400">
                <a:moveTo>
                  <a:pt x="76197" y="0"/>
                </a:moveTo>
                <a:lnTo>
                  <a:pt x="9029703" y="0"/>
                </a:lnTo>
                <a:cubicBezTo>
                  <a:pt x="9071785" y="0"/>
                  <a:pt x="9105900" y="34115"/>
                  <a:pt x="9105900" y="76197"/>
                </a:cubicBezTo>
                <a:lnTo>
                  <a:pt x="9105900" y="584203"/>
                </a:lnTo>
                <a:cubicBezTo>
                  <a:pt x="9105900" y="626285"/>
                  <a:pt x="9071785" y="660400"/>
                  <a:pt x="9029703" y="660400"/>
                </a:cubicBezTo>
                <a:lnTo>
                  <a:pt x="76197" y="660400"/>
                </a:lnTo>
                <a:cubicBezTo>
                  <a:pt x="34115" y="660400"/>
                  <a:pt x="0" y="626285"/>
                  <a:pt x="0" y="584203"/>
                </a:cubicBezTo>
                <a:lnTo>
                  <a:pt x="0" y="76197"/>
                </a:lnTo>
                <a:cubicBezTo>
                  <a:pt x="0" y="34143"/>
                  <a:pt x="34143" y="0"/>
                  <a:pt x="76197" y="0"/>
                </a:cubicBezTo>
                <a:close/>
              </a:path>
            </a:pathLst>
          </a:custGeom>
          <a:solidFill>
            <a:srgbClr val="00CCFF">
              <a:alpha val="20000"/>
            </a:srgbClr>
          </a:solidFill>
          <a:ln w="20320">
            <a:solidFill>
              <a:srgbClr val="00CCFF"/>
            </a:solidFill>
            <a:prstDash val="solid"/>
          </a:ln>
        </p:spPr>
      </p:sp>
      <p:sp>
        <p:nvSpPr>
          <p:cNvPr id="12" name="Text 6"/>
          <p:cNvSpPr/>
          <p:nvPr/>
        </p:nvSpPr>
        <p:spPr>
          <a:xfrm>
            <a:off x="731520" y="3175000"/>
            <a:ext cx="7747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A.</a:t>
            </a:r>
            <a:endParaRPr lang="en-US" sz="1600" dirty="0"/>
          </a:p>
        </p:txBody>
      </p:sp>
      <p:sp>
        <p:nvSpPr>
          <p:cNvPr id="13" name="Text 7"/>
          <p:cNvSpPr/>
          <p:nvPr/>
        </p:nvSpPr>
        <p:spPr>
          <a:xfrm>
            <a:off x="1147604" y="3175000"/>
            <a:ext cx="30861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Smiles are contagious.</a:t>
            </a:r>
            <a:endParaRPr lang="en-US" sz="1600" dirty="0"/>
          </a:p>
        </p:txBody>
      </p:sp>
      <p:sp>
        <p:nvSpPr>
          <p:cNvPr id="14" name="Text 8"/>
          <p:cNvSpPr/>
          <p:nvPr/>
        </p:nvSpPr>
        <p:spPr>
          <a:xfrm>
            <a:off x="711200" y="400812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B.</a:t>
            </a:r>
            <a:endParaRPr lang="en-US" sz="1600" dirty="0"/>
          </a:p>
        </p:txBody>
      </p:sp>
      <p:sp>
        <p:nvSpPr>
          <p:cNvPr id="15" name="Text 9"/>
          <p:cNvSpPr/>
          <p:nvPr/>
        </p:nvSpPr>
        <p:spPr>
          <a:xfrm>
            <a:off x="1109821" y="4008120"/>
            <a:ext cx="31877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Public transport is tiring.</a:t>
            </a:r>
            <a:endParaRPr lang="en-US" sz="1600" dirty="0"/>
          </a:p>
        </p:txBody>
      </p:sp>
      <p:sp>
        <p:nvSpPr>
          <p:cNvPr id="16" name="Text 10"/>
          <p:cNvSpPr/>
          <p:nvPr/>
        </p:nvSpPr>
        <p:spPr>
          <a:xfrm>
            <a:off x="711200" y="482092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C.</a:t>
            </a:r>
            <a:endParaRPr lang="en-US" sz="1600" dirty="0"/>
          </a:p>
        </p:txBody>
      </p:sp>
      <p:sp>
        <p:nvSpPr>
          <p:cNvPr id="17" name="Text 11"/>
          <p:cNvSpPr/>
          <p:nvPr/>
        </p:nvSpPr>
        <p:spPr>
          <a:xfrm>
            <a:off x="1107281" y="4820920"/>
            <a:ext cx="36576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Old people need more seats.</a:t>
            </a:r>
            <a:endParaRPr lang="en-US" sz="1600" dirty="0"/>
          </a:p>
        </p:txBody>
      </p:sp>
      <p:sp>
        <p:nvSpPr>
          <p:cNvPr id="18" name="Text 12"/>
          <p:cNvSpPr/>
          <p:nvPr/>
        </p:nvSpPr>
        <p:spPr>
          <a:xfrm>
            <a:off x="711200" y="5633720"/>
            <a:ext cx="7874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D.</a:t>
            </a:r>
            <a:endParaRPr lang="en-US" sz="1600" dirty="0"/>
          </a:p>
        </p:txBody>
      </p:sp>
      <p:sp>
        <p:nvSpPr>
          <p:cNvPr id="19" name="Text 13"/>
          <p:cNvSpPr/>
          <p:nvPr/>
        </p:nvSpPr>
        <p:spPr>
          <a:xfrm>
            <a:off x="1137285" y="5633720"/>
            <a:ext cx="36957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Boys should always stand up.</a:t>
            </a:r>
            <a:endParaRPr 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2:56-d2v6po5nfo2stf9dk740.png"/>
          <p:cNvPicPr>
            <a:picLocks noChangeAspect="1"/>
          </p:cNvPicPr>
          <p:nvPr/>
        </p:nvPicPr>
        <p:blipFill>
          <a:blip r:embed="rId4"/>
          <a:stretch>
            <a:fillRect/>
          </a:stretch>
        </p:blipFill>
        <p:spPr>
          <a:xfrm>
            <a:off x="4591050" y="939800"/>
            <a:ext cx="7175500" cy="4978400"/>
          </a:xfrm>
          <a:prstGeom prst="rect">
            <a:avLst/>
          </a:prstGeom>
        </p:spPr>
      </p:pic>
      <p:pic>
        <p:nvPicPr>
          <p:cNvPr id="3" name="Image 1" descr="https://kimi-img.moonshot.cn/pub/slides/slides_tmpl/image/25-09-08-13:42:56-d2v6po5nfo2stf9dk73g.png"/>
          <p:cNvPicPr>
            <a:picLocks noChangeAspect="1"/>
          </p:cNvPicPr>
          <p:nvPr/>
        </p:nvPicPr>
        <p:blipFill>
          <a:blip r:embed="rId5"/>
          <a:stretch>
            <a:fillRect/>
          </a:stretch>
        </p:blipFill>
        <p:spPr>
          <a:xfrm>
            <a:off x="7681595" y="3017520"/>
            <a:ext cx="4368800" cy="3149600"/>
          </a:xfrm>
          <a:prstGeom prst="rect">
            <a:avLst/>
          </a:prstGeom>
        </p:spPr>
      </p:pic>
      <p:pic>
        <p:nvPicPr>
          <p:cNvPr id="4" name="Image 2" descr="https://kimi-img.moonshot.cn/pub/slides/slides_tmpl/image/25-09-08-13:42:56-d2v6po5nfo2stf9dk760.png"/>
          <p:cNvPicPr>
            <a:picLocks noChangeAspect="1"/>
          </p:cNvPicPr>
          <p:nvPr/>
        </p:nvPicPr>
        <p:blipFill>
          <a:blip r:embed="rId6"/>
          <a:stretch>
            <a:fillRect/>
          </a:stretch>
        </p:blipFill>
        <p:spPr>
          <a:xfrm>
            <a:off x="8837930" y="4909820"/>
            <a:ext cx="2532380" cy="426720"/>
          </a:xfrm>
          <a:prstGeom prst="rect">
            <a:avLst/>
          </a:prstGeom>
        </p:spPr>
      </p:pic>
      <p:pic>
        <p:nvPicPr>
          <p:cNvPr id="5" name="Image 3" descr="https://kimi-img.moonshot.cn/pub/slides/slides_tmpl/image/25-09-08-13:42:56-d2v6po5nfo2stf9dk76g.png"/>
          <p:cNvPicPr>
            <a:picLocks noChangeAspect="1"/>
          </p:cNvPicPr>
          <p:nvPr/>
        </p:nvPicPr>
        <p:blipFill>
          <a:blip r:embed="rId7"/>
          <a:stretch>
            <a:fillRect/>
          </a:stretch>
        </p:blipFill>
        <p:spPr>
          <a:xfrm rot="11520000">
            <a:off x="10471785" y="-925195"/>
            <a:ext cx="2444750" cy="2444750"/>
          </a:xfrm>
          <a:prstGeom prst="rect">
            <a:avLst/>
          </a:prstGeom>
        </p:spPr>
      </p:pic>
      <p:sp>
        <p:nvSpPr>
          <p:cNvPr id="6" name="Text 0"/>
          <p:cNvSpPr/>
          <p:nvPr/>
        </p:nvSpPr>
        <p:spPr>
          <a:xfrm>
            <a:off x="878840" y="1196975"/>
            <a:ext cx="10705465" cy="659765"/>
          </a:xfrm>
          <a:prstGeom prst="rect">
            <a:avLst/>
          </a:prstGeom>
          <a:noFill/>
          <a:ln/>
        </p:spPr>
        <p:txBody>
          <a:bodyPr wrap="square" lIns="91440" tIns="45720" rIns="91440" bIns="45720" rtlCol="0" anchor="t"/>
          <a:lstStyle/>
          <a:p>
            <a:pPr marL="0" indent="0" algn="r">
              <a:lnSpc>
                <a:spcPct val="100000"/>
              </a:lnSpc>
              <a:buNone/>
            </a:pPr>
            <a:r>
              <a:rPr lang="en-US" sz="3000" b="1" dirty="0">
                <a:solidFill>
                  <a:srgbClr val="FFFFFF"/>
                </a:solidFill>
                <a:latin typeface="MiSans" pitchFamily="34" charset="0"/>
                <a:ea typeface="MiSans" pitchFamily="34" charset="-122"/>
                <a:cs typeface="MiSans" pitchFamily="34" charset="-120"/>
              </a:rPr>
              <a:t>2025/08/05</a:t>
            </a:r>
            <a:endParaRPr lang="en-US" sz="1600" dirty="0"/>
          </a:p>
        </p:txBody>
      </p:sp>
      <p:sp>
        <p:nvSpPr>
          <p:cNvPr id="7" name="Shape 1"/>
          <p:cNvSpPr/>
          <p:nvPr/>
        </p:nvSpPr>
        <p:spPr>
          <a:xfrm flipH="1">
            <a:off x="4814570" y="3940175"/>
            <a:ext cx="6555740" cy="0"/>
          </a:xfrm>
          <a:prstGeom prst="line">
            <a:avLst/>
          </a:prstGeom>
          <a:noFill/>
          <a:ln w="38100">
            <a:solidFill>
              <a:srgbClr val="FAFAFA"/>
            </a:solidFill>
            <a:prstDash val="solid"/>
            <a:headEnd type="none"/>
            <a:tailEnd type="none"/>
          </a:ln>
        </p:spPr>
      </p:sp>
      <p:sp>
        <p:nvSpPr>
          <p:cNvPr id="8" name="Text 2"/>
          <p:cNvSpPr/>
          <p:nvPr/>
        </p:nvSpPr>
        <p:spPr>
          <a:xfrm>
            <a:off x="8838565" y="4906645"/>
            <a:ext cx="2531745" cy="429895"/>
          </a:xfrm>
          <a:prstGeom prst="rect">
            <a:avLst/>
          </a:prstGeom>
          <a:noFill/>
          <a:ln/>
        </p:spPr>
        <p:txBody>
          <a:bodyPr wrap="square" lIns="91440" tIns="45720" rIns="91440" bIns="45720" rtlCol="0" anchor="t"/>
          <a:lstStyle/>
          <a:p>
            <a:pPr algn="ctr"/>
            <a:r>
              <a:rPr lang="en-US" altLang="zh-CN" sz="2200" b="1" dirty="0" err="1">
                <a:solidFill>
                  <a:srgbClr val="FFFFFF"/>
                </a:solidFill>
                <a:latin typeface="MiSans" pitchFamily="34" charset="0"/>
                <a:ea typeface="MiSans" pitchFamily="34" charset="-122"/>
                <a:cs typeface="MiSans" pitchFamily="34" charset="-120"/>
              </a:rPr>
              <a:t>汇报人</a:t>
            </a:r>
            <a:r>
              <a:rPr lang="en-US" altLang="zh-CN" sz="2200" b="1" dirty="0">
                <a:solidFill>
                  <a:srgbClr val="FFFFFF"/>
                </a:solidFill>
                <a:latin typeface="MiSans" pitchFamily="34" charset="0"/>
                <a:ea typeface="MiSans" pitchFamily="34" charset="-122"/>
                <a:cs typeface="MiSans" pitchFamily="34" charset="-120"/>
              </a:rPr>
              <a:t>：</a:t>
            </a:r>
            <a:r>
              <a:rPr lang="zh-CN" altLang="en-US" sz="2200" b="1" dirty="0">
                <a:solidFill>
                  <a:srgbClr val="FFFFFF"/>
                </a:solidFill>
                <a:latin typeface="MiSans" pitchFamily="34" charset="0"/>
                <a:ea typeface="MiSans" pitchFamily="34" charset="-122"/>
                <a:cs typeface="MiSans" pitchFamily="34" charset="-120"/>
              </a:rPr>
              <a:t>曾繁烨</a:t>
            </a:r>
            <a:endParaRPr lang="en-US" altLang="zh-CN" sz="1600" dirty="0"/>
          </a:p>
        </p:txBody>
      </p:sp>
      <p:sp>
        <p:nvSpPr>
          <p:cNvPr id="9" name="Text 3"/>
          <p:cNvSpPr/>
          <p:nvPr/>
        </p:nvSpPr>
        <p:spPr>
          <a:xfrm>
            <a:off x="4965065" y="1872615"/>
            <a:ext cx="6619240" cy="2326005"/>
          </a:xfrm>
          <a:prstGeom prst="rect">
            <a:avLst/>
          </a:prstGeom>
          <a:noFill/>
          <a:ln/>
        </p:spPr>
        <p:txBody>
          <a:bodyPr wrap="square" lIns="91440" tIns="45720" rIns="91440" bIns="45720" rtlCol="0" anchor="t"/>
          <a:lstStyle/>
          <a:p>
            <a:pPr marL="0" indent="0" algn="r">
              <a:lnSpc>
                <a:spcPct val="100000"/>
              </a:lnSpc>
              <a:buNone/>
            </a:pPr>
            <a:r>
              <a:rPr lang="en-US" sz="6000" dirty="0">
                <a:solidFill>
                  <a:srgbClr val="FFFFFF"/>
                </a:solidFill>
                <a:latin typeface="MiSans" pitchFamily="34" charset="0"/>
                <a:ea typeface="MiSans" pitchFamily="34" charset="-122"/>
                <a:cs typeface="MiSans" pitchFamily="34" charset="-120"/>
              </a:rPr>
              <a:t>感谢您的观看</a:t>
            </a:r>
            <a:endParaRPr lang="en-US" sz="1600" dirty="0"/>
          </a:p>
          <a:p>
            <a:pPr marL="0" indent="0" algn="r">
              <a:lnSpc>
                <a:spcPct val="100000"/>
              </a:lnSpc>
              <a:buNone/>
            </a:pPr>
            <a:r>
              <a:rPr lang="en-US" sz="8000" dirty="0">
                <a:solidFill>
                  <a:srgbClr val="FFFFFF"/>
                </a:solidFill>
                <a:latin typeface="MiSans" pitchFamily="34" charset="0"/>
                <a:ea typeface="MiSans" pitchFamily="34" charset="-122"/>
                <a:cs typeface="MiSans" pitchFamily="34" charset="-120"/>
              </a:rPr>
              <a:t>THANKS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252</Words>
  <Application>Microsoft Office PowerPoint</Application>
  <PresentationFormat>宽屏</PresentationFormat>
  <Paragraphs>47</Paragraphs>
  <Slides>7</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vt:i4>
      </vt:variant>
    </vt:vector>
  </HeadingPairs>
  <TitlesOfParts>
    <vt:vector size="11" baseType="lpstr">
      <vt:lpstr>Arial</vt:lpstr>
      <vt:lpstr>Noto Sans SC</vt:lpstr>
      <vt:lpstr>MiSans</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微光成炬：青少年与社会的双向奔赴</dc:title>
  <dc:subject>微光成炬：青少年与社会的双向奔赴</dc:subject>
  <dc:creator>Kimi</dc:creator>
  <cp:lastModifiedBy>Administrator</cp:lastModifiedBy>
  <cp:revision>2</cp:revision>
  <dcterms:created xsi:type="dcterms:W3CDTF">2025-10-25T05:10:36Z</dcterms:created>
  <dcterms:modified xsi:type="dcterms:W3CDTF">2025-10-25T05:13:40Z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{"Label":"微光成炬：青少年与社会的双向奔赴","ContentProducer":"001191110108MACG2KBH8F10000","ProduceID":"d3tp1j1l51je9157imfg","ReservedCode1":"","ContentPropagator":"001191110108MACG2KBH8F20000","PropagateID":"d3tp1j1l51je9157imfg","ReservedCode2":""}</vt:lpwstr>
  </property>
</Properties>
</file>